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7DBD"/>
    <a:srgbClr val="3690CC"/>
    <a:srgbClr val="B43D3F"/>
    <a:srgbClr val="89D1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74"/>
    <p:restoredTop sz="94669"/>
  </p:normalViewPr>
  <p:slideViewPr>
    <p:cSldViewPr snapToGrid="0" snapToObjects="1">
      <p:cViewPr>
        <p:scale>
          <a:sx n="80" d="100"/>
          <a:sy n="80" d="100"/>
        </p:scale>
        <p:origin x="-11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A375060-D7CE-ED4B-928F-F99B29C404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0BCFE02B-49BF-F347-A0FC-C42B6B40AE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7814C15-5546-B54E-99B2-95447C7E1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3C2-5618-4C48-99BB-81BF091897C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89E4341-BF2E-F543-8539-8B308A729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2D5265D-4DCA-DD47-A004-028293E1F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74C-DB5E-8C4F-BB19-DA3CA727E7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934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BC8C015-2312-2F42-B070-418C4DB30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8100DDF5-C9D1-534B-8DBA-0838A4C93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E3A88690-4ED5-8448-B0A6-F538C0795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3C2-5618-4C48-99BB-81BF091897C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A92B8821-58B9-944E-9176-387AAD919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1678C9C-47CC-934F-97ED-A721AD599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74C-DB5E-8C4F-BB19-DA3CA727E7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24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C9C2B524-1C1D-D54E-B75F-DC98C8C473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C26AFD05-725B-9C4D-BD70-20B01AF75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D92A836-F437-3248-B8BC-1533A5260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3C2-5618-4C48-99BB-81BF091897C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86F86EE7-EF31-594F-B69E-7464BC3D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58105A7-4AA8-9E44-90FF-BC2881952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74C-DB5E-8C4F-BB19-DA3CA727E7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87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E9B4160-1EF7-D346-9BDC-8D9649109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08BB665-0A28-E845-9082-761B8A062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3E1B3B8-DA2D-DC48-A3FB-6683EDECD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3C2-5618-4C48-99BB-81BF091897C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E5071408-BD63-C142-8239-2A9E882EC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11102D4-3884-2A45-AF00-93860E345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74C-DB5E-8C4F-BB19-DA3CA727E7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77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D82C7F0-95F8-5C4C-B57F-83C8D411F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809142BC-3D6B-7143-9220-89075B2B3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5E894845-0201-1747-A9C8-87D868160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3C2-5618-4C48-99BB-81BF091897C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73521ACA-2D15-2041-91CA-E6A02D700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5837BAC-2C31-E847-A21F-00B8E21AE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74C-DB5E-8C4F-BB19-DA3CA727E7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6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1D8DA6F-2AEE-FC4D-BF89-AA5799385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100E61A-60EF-4F41-9F10-17C2CAE402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7F4EEAD3-508E-1C4E-B99A-8AC27B7C8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C0561C5D-9104-FC41-9135-0D5A374BF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3C2-5618-4C48-99BB-81BF091897C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9907A1E9-75AE-0442-8F96-0371538F4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C22CE3FB-CDF1-7D4F-A034-11EEC6A3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74C-DB5E-8C4F-BB19-DA3CA727E7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768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98C8101-E7A5-F644-9E2E-3270FC92F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11541B41-416B-5C4F-BC7B-4E22A3FB7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6EBD6D09-5577-864E-A529-220E75D84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10C0416C-AEE1-E643-923F-77EDD86406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B90EB3A4-58CF-5A46-A07C-372EEF11EE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725F5427-BE3D-324E-ABD3-0C69C586F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3C2-5618-4C48-99BB-81BF091897C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B4919BBD-3981-974D-BBB9-28B5917D0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89C3F543-FFB0-1441-AA73-FFD4A448F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74C-DB5E-8C4F-BB19-DA3CA727E7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63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21A5E59-9CD3-914B-97C2-662D76978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B80DA9DD-9ED8-B544-923D-36CD39D1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3C2-5618-4C48-99BB-81BF091897C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AD6C333C-28AD-4444-BCE1-A01876A47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6DFF0127-478C-1F44-B39B-EC8921C5E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74C-DB5E-8C4F-BB19-DA3CA727E7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54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6BA3DC78-524B-454D-AA57-2C2459D71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3C2-5618-4C48-99BB-81BF091897C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9E44EE31-F5E9-F543-85F6-221DF4A06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9E63CDDB-84D7-E94B-896D-3E1FC56CC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74C-DB5E-8C4F-BB19-DA3CA727E7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16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2B020F3-62FA-6846-8F0F-63914BC40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DB4D258-49C5-DD41-B99F-2A3618449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ED41BA93-4C13-CE44-B993-EE605E345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779D279F-820E-4A48-91B0-AAE866ED2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3C2-5618-4C48-99BB-81BF091897C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52CF4936-8015-4347-92FB-8934D528F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5654C334-CEEC-BE44-AF58-9AF7C810E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74C-DB5E-8C4F-BB19-DA3CA727E7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55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16DC3D3-F6B2-2F4F-BD30-331ABED02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DC767246-6A20-054F-ABA9-5962E2797D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5C81D47F-9EDB-0746-93B2-E701F0CE9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169FAD48-AA9B-DF4E-AAAE-22EDA7DF2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3C2-5618-4C48-99BB-81BF091897C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4F1B3061-373C-E64A-B736-024A590F7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52530B81-54EF-5142-BB90-C78A507A0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74C-DB5E-8C4F-BB19-DA3CA727E7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611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9377CC5E-98EE-314A-9FD3-C8BE64FBE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089FD57A-9F85-9C46-8351-0CC36DC0E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C7BA535E-C3FF-3849-BEEC-482E3ECB95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633C2-5618-4C48-99BB-81BF091897C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71156C2F-1918-9D4B-ADB7-4C606CFAC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F70205B7-A675-8E4F-BC22-38D7E7548F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C874C-DB5E-8C4F-BB19-DA3CA727E7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92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mailto:Vicenza@dplmediazione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D1F3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xmlns="" id="{FC05DAC8-0FE4-CB40-AAC4-0FA0F72FCCA7}"/>
              </a:ext>
            </a:extLst>
          </p:cNvPr>
          <p:cNvSpPr/>
          <p:nvPr/>
        </p:nvSpPr>
        <p:spPr>
          <a:xfrm>
            <a:off x="122198" y="164279"/>
            <a:ext cx="1477438" cy="4885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96E20558-4BFA-8E48-ABE2-7E2317211268}"/>
              </a:ext>
            </a:extLst>
          </p:cNvPr>
          <p:cNvSpPr txBox="1"/>
          <p:nvPr/>
        </p:nvSpPr>
        <p:spPr>
          <a:xfrm>
            <a:off x="103138" y="624465"/>
            <a:ext cx="1220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B43D3F"/>
                </a:solidFill>
                <a:latin typeface="Roboto" pitchFamily="2" charset="0"/>
                <a:ea typeface="Roboto" pitchFamily="2" charset="0"/>
              </a:rPr>
              <a:t>MILANO</a:t>
            </a:r>
            <a:endParaRPr lang="en-GB" sz="2000" b="1" dirty="0">
              <a:solidFill>
                <a:srgbClr val="B43D3F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xmlns="" id="{820EA876-1B36-D44F-A5A5-B4255C226A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33" b="33243"/>
          <a:stretch/>
        </p:blipFill>
        <p:spPr>
          <a:xfrm>
            <a:off x="0" y="3076575"/>
            <a:ext cx="2057400" cy="3781425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xmlns="" id="{FEDD07CF-3EF1-A743-BED0-673DB18916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33" b="33243"/>
          <a:stretch/>
        </p:blipFill>
        <p:spPr>
          <a:xfrm rot="10800000">
            <a:off x="10134600" y="-1"/>
            <a:ext cx="2057400" cy="3781425"/>
          </a:xfrm>
          <a:prstGeom prst="rect">
            <a:avLst/>
          </a:prstGeom>
        </p:spPr>
      </p:pic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D9B9213A-4B5D-0840-AE03-2AC9F59FDD1E}"/>
              </a:ext>
            </a:extLst>
          </p:cNvPr>
          <p:cNvSpPr txBox="1"/>
          <p:nvPr/>
        </p:nvSpPr>
        <p:spPr>
          <a:xfrm>
            <a:off x="1830723" y="4960377"/>
            <a:ext cx="83038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1600" b="1" dirty="0" smtClean="0">
                <a:latin typeface="Roboto Light" pitchFamily="2" charset="0"/>
                <a:ea typeface="Roboto Light" pitchFamily="2" charset="0"/>
              </a:rPr>
              <a:t>Iscrizione Aperte</a:t>
            </a:r>
          </a:p>
          <a:p>
            <a:pPr algn="ctr">
              <a:lnSpc>
                <a:spcPct val="150000"/>
              </a:lnSpc>
            </a:pPr>
            <a:r>
              <a:rPr lang="it-IT" sz="1600" dirty="0">
                <a:latin typeface="Roboto Light" pitchFamily="2" charset="0"/>
                <a:ea typeface="Roboto Light" pitchFamily="2" charset="0"/>
              </a:rPr>
              <a:t>Per prenotazioni :</a:t>
            </a:r>
            <a:r>
              <a:rPr lang="it-IT" sz="1600" dirty="0">
                <a:solidFill>
                  <a:srgbClr val="3690CC"/>
                </a:solidFill>
                <a:latin typeface="Roboto Light" pitchFamily="2" charset="0"/>
                <a:ea typeface="Roboto Light" pitchFamily="2" charset="0"/>
              </a:rPr>
              <a:t> </a:t>
            </a:r>
            <a:r>
              <a:rPr lang="it-IT" sz="1600" b="1" dirty="0" smtClean="0">
                <a:solidFill>
                  <a:srgbClr val="207DBD"/>
                </a:solidFill>
                <a:latin typeface="Roboto Light" pitchFamily="2" charset="0"/>
                <a:ea typeface="Roboto Light" pitchFamily="2" charset="0"/>
              </a:rPr>
              <a:t>inviare una e-mail indicando nome e cognome del partecipante </a:t>
            </a:r>
            <a:r>
              <a:rPr lang="it-IT" sz="1600" b="1" smtClean="0">
                <a:solidFill>
                  <a:srgbClr val="207DBD"/>
                </a:solidFill>
                <a:latin typeface="Roboto Light" pitchFamily="2" charset="0"/>
                <a:ea typeface="Roboto Light" pitchFamily="2" charset="0"/>
              </a:rPr>
              <a:t>a </a:t>
            </a:r>
            <a:r>
              <a:rPr lang="it-IT" sz="1600" b="1" smtClean="0">
                <a:solidFill>
                  <a:srgbClr val="0070C0"/>
                </a:solidFill>
                <a:latin typeface="Roboto Light" pitchFamily="2" charset="0"/>
                <a:ea typeface="Roboto Light" pitchFamily="2" charset="0"/>
              </a:rPr>
              <a:t>info</a:t>
            </a:r>
            <a:r>
              <a:rPr lang="it-IT" sz="1600" b="1" smtClean="0">
                <a:solidFill>
                  <a:srgbClr val="0070C0"/>
                </a:solidFill>
                <a:latin typeface="Roboto Light" pitchFamily="2" charset="0"/>
                <a:ea typeface="Roboto Light" pitchFamily="2" charset="0"/>
                <a:hlinkClick r:id="rId4"/>
              </a:rPr>
              <a:t>@dplmediazione.it</a:t>
            </a:r>
            <a:r>
              <a:rPr lang="it-IT" sz="1600" smtClean="0">
                <a:solidFill>
                  <a:srgbClr val="3690CC"/>
                </a:solidFill>
                <a:latin typeface="Roboto Light" pitchFamily="2" charset="0"/>
                <a:ea typeface="Roboto Light" pitchFamily="2" charset="0"/>
              </a:rPr>
              <a:t>  </a:t>
            </a:r>
          </a:p>
          <a:p>
            <a:pPr algn="ctr">
              <a:lnSpc>
                <a:spcPct val="150000"/>
              </a:lnSpc>
            </a:pPr>
            <a:r>
              <a:rPr lang="it-IT" sz="1600" b="1" dirty="0" smtClean="0">
                <a:latin typeface="Roboto Light" pitchFamily="2" charset="0"/>
                <a:ea typeface="Roboto Light" pitchFamily="2" charset="0"/>
              </a:rPr>
              <a:t>02-49717642</a:t>
            </a:r>
            <a:endParaRPr lang="it-IT" sz="1600" b="1" dirty="0" smtClean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38DB56AF-216A-6C42-9617-C27592D84FB7}"/>
              </a:ext>
            </a:extLst>
          </p:cNvPr>
          <p:cNvSpPr txBox="1"/>
          <p:nvPr/>
        </p:nvSpPr>
        <p:spPr>
          <a:xfrm>
            <a:off x="1559601" y="3951059"/>
            <a:ext cx="100736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207DBD"/>
              </a:buClr>
              <a:buFont typeface="Arial" panose="020B0604020202020204" pitchFamily="34" charset="0"/>
              <a:buChar char="•"/>
            </a:pPr>
            <a:r>
              <a:rPr lang="it-IT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ea typeface="Roboto Light" pitchFamily="2" charset="0"/>
                <a:cs typeface="Roboto"/>
              </a:rPr>
              <a:t>Presentazione </a:t>
            </a:r>
            <a:r>
              <a:rPr lang="it-IT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ea typeface="Roboto Light" pitchFamily="2" charset="0"/>
                <a:cs typeface="Roboto"/>
              </a:rPr>
              <a:t>Organismo DPL </a:t>
            </a:r>
            <a:r>
              <a:rPr lang="it-IT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ea typeface="Roboto Light" pitchFamily="2" charset="0"/>
                <a:cs typeface="Roboto"/>
              </a:rPr>
              <a:t>Mediazione - </a:t>
            </a:r>
            <a:r>
              <a:rPr lang="it-IT" sz="1400" b="1" dirty="0" smtClean="0">
                <a:solidFill>
                  <a:srgbClr val="002060"/>
                </a:solidFill>
                <a:latin typeface="Roboto Light"/>
                <a:ea typeface="Roboto Light" pitchFamily="2" charset="0"/>
                <a:cs typeface="Roboto"/>
              </a:rPr>
              <a:t>dott.ssa </a:t>
            </a:r>
            <a:r>
              <a:rPr lang="it-IT" sz="1400" b="1" dirty="0">
                <a:solidFill>
                  <a:srgbClr val="002060"/>
                </a:solidFill>
                <a:latin typeface="Roboto Light"/>
                <a:ea typeface="Roboto Light" pitchFamily="2" charset="0"/>
                <a:cs typeface="Roboto"/>
              </a:rPr>
              <a:t>Lucia Di </a:t>
            </a:r>
            <a:r>
              <a:rPr lang="it-IT" sz="1400" b="1" dirty="0" smtClean="0">
                <a:solidFill>
                  <a:srgbClr val="002060"/>
                </a:solidFill>
                <a:latin typeface="Roboto Light"/>
                <a:ea typeface="Roboto Light" pitchFamily="2" charset="0"/>
                <a:cs typeface="Roboto"/>
              </a:rPr>
              <a:t>Palermo</a:t>
            </a:r>
            <a:endParaRPr lang="it-IT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Roboto Light"/>
              <a:ea typeface="Roboto Light" pitchFamily="2" charset="0"/>
              <a:cs typeface="Roboto"/>
            </a:endParaRPr>
          </a:p>
          <a:p>
            <a:pPr marL="285750" indent="-285750">
              <a:buClr>
                <a:srgbClr val="207DBD"/>
              </a:buClr>
              <a:buFont typeface="Arial" panose="020B0604020202020204" pitchFamily="34" charset="0"/>
              <a:buChar char="•"/>
            </a:pPr>
            <a:r>
              <a:rPr lang="it-IT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ea typeface="Roboto Light" pitchFamily="2" charset="0"/>
                <a:cs typeface="Roboto" panose="020B0604020202020204" charset="0"/>
              </a:rPr>
              <a:t>Mediare il Recupero del Credito Clienti/Fornitori -</a:t>
            </a:r>
            <a:r>
              <a:rPr lang="it-IT" sz="1400" b="1" dirty="0" smtClean="0">
                <a:solidFill>
                  <a:srgbClr val="002060"/>
                </a:solidFill>
                <a:latin typeface="Roboto Light"/>
                <a:ea typeface="Roboto Light" pitchFamily="2" charset="0"/>
                <a:cs typeface="Roboto"/>
              </a:rPr>
              <a:t> avv. Mara Scarsi</a:t>
            </a:r>
            <a:endParaRPr lang="it-IT" sz="1400" b="1" dirty="0">
              <a:solidFill>
                <a:schemeClr val="tx1">
                  <a:lumMod val="50000"/>
                  <a:lumOff val="50000"/>
                </a:schemeClr>
              </a:solidFill>
              <a:latin typeface="Roboto Light"/>
              <a:ea typeface="Roboto Light" pitchFamily="2" charset="0"/>
              <a:cs typeface="Roboto" panose="020B0604020202020204" charset="0"/>
            </a:endParaRPr>
          </a:p>
          <a:p>
            <a:pPr marL="285750" indent="-285750">
              <a:buClr>
                <a:srgbClr val="207DBD"/>
              </a:buClr>
              <a:buFont typeface="Arial" panose="020B0604020202020204" pitchFamily="34" charset="0"/>
              <a:buChar char="•"/>
            </a:pPr>
            <a:r>
              <a:rPr lang="it-IT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ea typeface="Roboto Light" pitchFamily="2" charset="0"/>
                <a:cs typeface="Roboto" panose="020B0604020202020204" charset="0"/>
              </a:rPr>
              <a:t>Mediare la Stretta Creditizia con gli Istituti di Credito -</a:t>
            </a:r>
            <a:r>
              <a:rPr lang="it-IT" sz="1400" b="1" dirty="0" smtClean="0">
                <a:solidFill>
                  <a:srgbClr val="002060"/>
                </a:solidFill>
                <a:latin typeface="Roboto Light"/>
                <a:ea typeface="Roboto Light" pitchFamily="2" charset="0"/>
                <a:cs typeface="Roboto"/>
              </a:rPr>
              <a:t> dott.ssa Lucia di Palermo</a:t>
            </a:r>
            <a:endParaRPr lang="it-IT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Roboto Light"/>
              <a:ea typeface="Roboto Light" pitchFamily="2" charset="0"/>
              <a:cs typeface="Roboto" panose="020B0604020202020204" charset="0"/>
            </a:endParaRPr>
          </a:p>
          <a:p>
            <a:pPr marL="285750" indent="-285750">
              <a:buClr>
                <a:srgbClr val="207DBD"/>
              </a:buClr>
              <a:buFont typeface="Arial" panose="020B0604020202020204" pitchFamily="34" charset="0"/>
              <a:buChar char="•"/>
            </a:pPr>
            <a:r>
              <a:rPr lang="it-IT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ea typeface="Roboto Light" pitchFamily="2" charset="0"/>
                <a:cs typeface="Roboto" panose="020B0604020202020204" charset="0"/>
              </a:rPr>
              <a:t>La Mediazione con l’APP di </a:t>
            </a:r>
            <a:r>
              <a:rPr lang="it-IT" sz="14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ea typeface="Roboto Light" pitchFamily="2" charset="0"/>
                <a:cs typeface="Roboto" panose="020B0604020202020204" charset="0"/>
              </a:rPr>
              <a:t>DPL - </a:t>
            </a:r>
            <a:r>
              <a:rPr lang="it-IT" sz="1400" b="1" smtClean="0">
                <a:solidFill>
                  <a:srgbClr val="002060"/>
                </a:solidFill>
                <a:latin typeface="Roboto Light"/>
                <a:ea typeface="Roboto Light" pitchFamily="2" charset="0"/>
                <a:cs typeface="Roboto"/>
              </a:rPr>
              <a:t>ing</a:t>
            </a:r>
            <a:r>
              <a:rPr lang="it-IT" sz="1400" b="1" dirty="0" smtClean="0">
                <a:solidFill>
                  <a:srgbClr val="002060"/>
                </a:solidFill>
                <a:latin typeface="Roboto Light"/>
                <a:ea typeface="Roboto Light" pitchFamily="2" charset="0"/>
                <a:cs typeface="Roboto"/>
              </a:rPr>
              <a:t>. Sandro </a:t>
            </a:r>
            <a:r>
              <a:rPr lang="it-IT" sz="1400" b="1" dirty="0" err="1" smtClean="0">
                <a:solidFill>
                  <a:srgbClr val="002060"/>
                </a:solidFill>
                <a:latin typeface="Roboto Light"/>
                <a:ea typeface="Roboto Light" pitchFamily="2" charset="0"/>
                <a:cs typeface="Roboto"/>
              </a:rPr>
              <a:t>Baronio</a:t>
            </a:r>
            <a:endParaRPr lang="it-IT" sz="1400" dirty="0">
              <a:latin typeface="Roboto Light"/>
              <a:ea typeface="Roboto Light" pitchFamily="2" charset="0"/>
            </a:endParaRPr>
          </a:p>
        </p:txBody>
      </p:sp>
      <p:grpSp>
        <p:nvGrpSpPr>
          <p:cNvPr id="5" name="Gruppo 4">
            <a:extLst>
              <a:ext uri="{FF2B5EF4-FFF2-40B4-BE49-F238E27FC236}">
                <a16:creationId xmlns:a16="http://schemas.microsoft.com/office/drawing/2014/main" xmlns="" id="{DBA89A1C-5D45-9F45-B5AB-F8F6EDBB95F8}"/>
              </a:ext>
            </a:extLst>
          </p:cNvPr>
          <p:cNvGrpSpPr/>
          <p:nvPr/>
        </p:nvGrpSpPr>
        <p:grpSpPr>
          <a:xfrm>
            <a:off x="9509871" y="6353794"/>
            <a:ext cx="2676525" cy="504206"/>
            <a:chOff x="0" y="0"/>
            <a:chExt cx="2593910" cy="398919"/>
          </a:xfrm>
          <a:solidFill>
            <a:srgbClr val="207DBD"/>
          </a:solidFill>
        </p:grpSpPr>
        <p:sp>
          <p:nvSpPr>
            <p:cNvPr id="22" name="Rettangolo 21">
              <a:extLst>
                <a:ext uri="{FF2B5EF4-FFF2-40B4-BE49-F238E27FC236}">
                  <a16:creationId xmlns:a16="http://schemas.microsoft.com/office/drawing/2014/main" xmlns="" id="{143D43BD-C028-8840-A5A4-D000CFBC3973}"/>
                </a:ext>
              </a:extLst>
            </p:cNvPr>
            <p:cNvSpPr/>
            <p:nvPr/>
          </p:nvSpPr>
          <p:spPr>
            <a:xfrm>
              <a:off x="0" y="0"/>
              <a:ext cx="2593910" cy="3989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asellaDiTesto 20">
              <a:extLst>
                <a:ext uri="{FF2B5EF4-FFF2-40B4-BE49-F238E27FC236}">
                  <a16:creationId xmlns:a16="http://schemas.microsoft.com/office/drawing/2014/main" xmlns="" id="{F499FD43-042B-234E-90B1-A2A8D2D7A8B2}"/>
                </a:ext>
              </a:extLst>
            </p:cNvPr>
            <p:cNvSpPr txBox="1"/>
            <p:nvPr/>
          </p:nvSpPr>
          <p:spPr>
            <a:xfrm>
              <a:off x="0" y="38664"/>
              <a:ext cx="2593910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b="1" dirty="0">
                  <a:solidFill>
                    <a:schemeClr val="bg1"/>
                  </a:solidFill>
                  <a:latin typeface="Roboto Light" pitchFamily="2" charset="0"/>
                  <a:ea typeface="Roboto Light" pitchFamily="2" charset="0"/>
                </a:rPr>
                <a:t>Mediazione civile e commerciale</a:t>
              </a:r>
            </a:p>
          </p:txBody>
        </p:sp>
      </p:grpSp>
      <p:sp>
        <p:nvSpPr>
          <p:cNvPr id="24" name="CasellaDiTesto 23">
            <a:extLst>
              <a:ext uri="{FF2B5EF4-FFF2-40B4-BE49-F238E27FC236}">
                <a16:creationId xmlns:a16="http://schemas.microsoft.com/office/drawing/2014/main" xmlns="" id="{8BA3C44B-F5A6-4D42-B4D5-02DB33818BE9}"/>
              </a:ext>
            </a:extLst>
          </p:cNvPr>
          <p:cNvSpPr txBox="1"/>
          <p:nvPr/>
        </p:nvSpPr>
        <p:spPr>
          <a:xfrm>
            <a:off x="1830723" y="3347092"/>
            <a:ext cx="7883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u="sng" dirty="0">
                <a:solidFill>
                  <a:srgbClr val="2C90CE"/>
                </a:solidFill>
                <a:latin typeface="Roboto Light"/>
                <a:cs typeface="Roboto"/>
              </a:rPr>
              <a:t>Mercoledì </a:t>
            </a:r>
            <a:r>
              <a:rPr lang="it-IT" b="1" u="sng" dirty="0" smtClean="0">
                <a:solidFill>
                  <a:srgbClr val="2C90CE"/>
                </a:solidFill>
                <a:latin typeface="Roboto Light"/>
                <a:cs typeface="Roboto"/>
              </a:rPr>
              <a:t>27 </a:t>
            </a:r>
            <a:r>
              <a:rPr lang="it-IT" b="1" u="sng" dirty="0">
                <a:solidFill>
                  <a:srgbClr val="2C90CE"/>
                </a:solidFill>
                <a:latin typeface="Roboto Light"/>
                <a:cs typeface="Roboto"/>
              </a:rPr>
              <a:t>Maggio 2020 -  ore </a:t>
            </a:r>
            <a:r>
              <a:rPr lang="it-IT" b="1" u="sng" dirty="0" smtClean="0">
                <a:solidFill>
                  <a:srgbClr val="2C90CE"/>
                </a:solidFill>
                <a:latin typeface="Roboto Light"/>
                <a:cs typeface="Roboto"/>
              </a:rPr>
              <a:t>16.00</a:t>
            </a:r>
            <a:endParaRPr lang="it-IT" b="1" u="sng" dirty="0">
              <a:solidFill>
                <a:srgbClr val="2C90CE"/>
              </a:solidFill>
              <a:latin typeface="Roboto Light"/>
              <a:cs typeface="Roboto"/>
            </a:endParaRPr>
          </a:p>
        </p:txBody>
      </p:sp>
      <p:pic>
        <p:nvPicPr>
          <p:cNvPr id="20" name="Immagine 19" descr="C:\Users\Cristina\AppData\Local\Microsoft\Windows\INetCache\Content.Outlook\TW1SXJ48\IMG-20200413-WA0028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835" y="1508530"/>
            <a:ext cx="9032763" cy="1719553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object 3"/>
          <p:cNvSpPr txBox="1">
            <a:spLocks/>
          </p:cNvSpPr>
          <p:nvPr/>
        </p:nvSpPr>
        <p:spPr>
          <a:xfrm>
            <a:off x="1338682" y="-1051414"/>
            <a:ext cx="9698286" cy="2599686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endParaRPr lang="it-IT" sz="3200" b="1" spc="-5" dirty="0" smtClean="0">
              <a:solidFill>
                <a:srgbClr val="0070C0"/>
              </a:solidFill>
              <a:latin typeface="Century" panose="02040604050505020304" pitchFamily="18" charset="0"/>
              <a:ea typeface="Roboto" panose="02000000000000000000" pitchFamily="2" charset="0"/>
            </a:endParaRPr>
          </a:p>
          <a:p>
            <a:pPr marL="12700">
              <a:spcBef>
                <a:spcPts val="100"/>
              </a:spcBef>
            </a:pPr>
            <a:endParaRPr lang="it-IT" sz="3200" b="1" spc="-5" dirty="0">
              <a:solidFill>
                <a:srgbClr val="0070C0"/>
              </a:solidFill>
              <a:latin typeface="Century" panose="02040604050505020304" pitchFamily="18" charset="0"/>
              <a:ea typeface="Roboto" panose="02000000000000000000" pitchFamily="2" charset="0"/>
            </a:endParaRPr>
          </a:p>
          <a:p>
            <a:pPr marL="12700">
              <a:spcBef>
                <a:spcPts val="100"/>
              </a:spcBef>
            </a:pPr>
            <a:endParaRPr lang="it-IT" sz="3200" b="1" spc="-5" dirty="0" smtClean="0">
              <a:solidFill>
                <a:srgbClr val="0070C0"/>
              </a:solidFill>
              <a:latin typeface="Century" panose="02040604050505020304" pitchFamily="18" charset="0"/>
              <a:ea typeface="Roboto" panose="02000000000000000000" pitchFamily="2" charset="0"/>
            </a:endParaRPr>
          </a:p>
          <a:p>
            <a:pPr marL="12700">
              <a:spcBef>
                <a:spcPts val="100"/>
              </a:spcBef>
            </a:pPr>
            <a:r>
              <a:rPr lang="it-IT" sz="2800" b="1" dirty="0">
                <a:solidFill>
                  <a:srgbClr val="0070C0"/>
                </a:solidFill>
                <a:latin typeface="Roboto Light"/>
              </a:rPr>
              <a:t>LA MEDIAZIONE: OPPORTUNITA’ </a:t>
            </a:r>
            <a:br>
              <a:rPr lang="it-IT" sz="2800" b="1" dirty="0">
                <a:solidFill>
                  <a:srgbClr val="0070C0"/>
                </a:solidFill>
                <a:latin typeface="Roboto Light"/>
              </a:rPr>
            </a:br>
            <a:r>
              <a:rPr lang="it-IT" sz="2800" b="1" dirty="0">
                <a:solidFill>
                  <a:srgbClr val="0070C0"/>
                </a:solidFill>
                <a:latin typeface="Roboto Light"/>
              </a:rPr>
              <a:t>DI SOLUZIONE ALLA CRISI COVID-19 </a:t>
            </a:r>
            <a:r>
              <a:rPr lang="it-IT" sz="4000" b="1" spc="-5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/>
            </a:r>
            <a:br>
              <a:rPr lang="it-IT" sz="4000" b="1" spc="-5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it-IT" sz="3200" b="1" spc="-5" dirty="0">
              <a:solidFill>
                <a:srgbClr val="0070C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26" name="Immagine 25">
            <a:extLst>
              <a:ext uri="{FF2B5EF4-FFF2-40B4-BE49-F238E27FC236}">
                <a16:creationId xmlns:lc="http://schemas.openxmlformats.org/drawingml/2006/lockedCanvas" xmlns:arto="http://schemas.microsoft.com/office/word/2006/arto" xmlns:a16="http://schemas.microsoft.com/office/drawing/2014/main" xmlns="" xmlns:w="http://schemas.openxmlformats.org/wordprocessingml/2006/main" xmlns:w10="urn:schemas-microsoft-com:office:word" xmlns:v="urn:schemas-microsoft-com:vml" xmlns:o="urn:schemas-microsoft-com:office:offic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D3758CF6-7899-471D-BBC1-CEC0C8E17789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98" y="1194210"/>
            <a:ext cx="2525274" cy="31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9231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79</Words>
  <Application>Microsoft Office PowerPoint</Application>
  <PresentationFormat>Personalizzato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Margherita Concina</dc:creator>
  <cp:lastModifiedBy>Luisa</cp:lastModifiedBy>
  <cp:revision>66</cp:revision>
  <dcterms:created xsi:type="dcterms:W3CDTF">2019-11-07T15:22:09Z</dcterms:created>
  <dcterms:modified xsi:type="dcterms:W3CDTF">2020-04-20T07:56:57Z</dcterms:modified>
</cp:coreProperties>
</file>